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0" r:id="rId2"/>
    <p:sldId id="256" r:id="rId3"/>
    <p:sldId id="257" r:id="rId4"/>
    <p:sldId id="278" r:id="rId5"/>
    <p:sldId id="281" r:id="rId6"/>
    <p:sldId id="259" r:id="rId7"/>
    <p:sldId id="283" r:id="rId8"/>
    <p:sldId id="935" r:id="rId9"/>
    <p:sldId id="282" r:id="rId10"/>
    <p:sldId id="938" r:id="rId11"/>
    <p:sldId id="939" r:id="rId12"/>
    <p:sldId id="940" r:id="rId13"/>
    <p:sldId id="941" r:id="rId14"/>
    <p:sldId id="942" r:id="rId15"/>
    <p:sldId id="943" r:id="rId16"/>
    <p:sldId id="945" r:id="rId17"/>
    <p:sldId id="944" r:id="rId18"/>
    <p:sldId id="946" r:id="rId19"/>
    <p:sldId id="947" r:id="rId20"/>
    <p:sldId id="948" r:id="rId21"/>
    <p:sldId id="279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2" autoAdjust="0"/>
    <p:restoredTop sz="94614" autoAdjust="0"/>
  </p:normalViewPr>
  <p:slideViewPr>
    <p:cSldViewPr snapToGrid="0" showGuides="1">
      <p:cViewPr varScale="1">
        <p:scale>
          <a:sx n="104" d="100"/>
          <a:sy n="104" d="100"/>
        </p:scale>
        <p:origin x="84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jp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93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jpe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User_icon_2.sv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4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2.png"/><Relationship Id="rId10" Type="http://schemas.openxmlformats.org/officeDocument/2006/relationships/image" Target="../media/image36.png"/><Relationship Id="rId4" Type="http://schemas.openxmlformats.org/officeDocument/2006/relationships/image" Target="../media/image2.png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55009" y="829222"/>
            <a:ext cx="8065477" cy="5731376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448784"/>
              <a:ext cx="7639538" cy="356324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專題特色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會員註冊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4AF821-0498-4F40-AD66-F1CBCEAD6D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5863" y="1685313"/>
            <a:ext cx="7454179" cy="447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新增購物團購，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讓使用者快速發起活動訊息，讓社區會員一起購買生活物品。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CD93FB-D123-4C32-BB6D-F66C23822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6146" y="1740156"/>
            <a:ext cx="6112057" cy="44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加入購物團購，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讓使用者快速加入活動，讓社區會員快速購買到所需用品。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77E9029-F66C-41CA-9C52-7B8A2EF3A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054" y="1668915"/>
            <a:ext cx="8998242" cy="45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地圖功能可方便使用者快速瀏覽資訊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使用者可依需求查詢垃圾車到達時間。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6A39A8-D478-43B0-8266-74DA2D2C1C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1018" y="1719456"/>
            <a:ext cx="8820727" cy="43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可讓使用者快速發起活動訊息，幫忙需求者倒垃圾並賺取獎金。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9E0D3C-E47C-4762-9D37-F8FFE7783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9684" y="1693848"/>
            <a:ext cx="5448305" cy="45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讓使用者快速加入活動，讓社區會員幫你倒垃圾。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33BB78-238D-4495-9383-9B11D2A62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673" y="1726862"/>
            <a:ext cx="8636000" cy="44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可快速查詢金額與儲存。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可快速查找團購項目與服務委託紀錄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，與同團會員進行聊天功能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D28BAD-6F81-425D-99A8-0F6FBA60D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617" y="1734063"/>
            <a:ext cx="8728364" cy="44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鈴鐺提醒功能，可馬上知道什麼活動開始與結束。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89741F-55D6-48AF-A7DE-532D50BD4A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740" y="1717216"/>
            <a:ext cx="8714518" cy="44120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9467273" y="1644073"/>
            <a:ext cx="1117600" cy="137990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管理團購商品</a:t>
            </a:r>
            <a:r>
              <a:rPr lang="en-US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 : </a:t>
            </a: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商品上架與下架。</a:t>
            </a: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7FF33F-C78C-47EB-A4D3-C0A52D23F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691" y="1734064"/>
            <a:ext cx="8936615" cy="41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117645" y="72720"/>
            <a:ext cx="8065477" cy="51739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3A38475-0256-4361-92CF-6EFF9FA20246}"/>
              </a:ext>
            </a:extLst>
          </p:cNvPr>
          <p:cNvSpPr txBox="1"/>
          <p:nvPr/>
        </p:nvSpPr>
        <p:spPr>
          <a:xfrm>
            <a:off x="4980371" y="1482570"/>
            <a:ext cx="63830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  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隨著科技日新月異，人與人之間的溝通互動已逐步減少，高齡化社會也逐漸攀高，台北市長柯文哲提倡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:『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要活就要動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』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，且很多社區沒外包人員幫忙收垃圾，家裡沒人可以幫忙等垃圾車或幫忙丟，造成環境髒亂。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  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然而我們希望建立一個實質的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購物與倒垃圾服務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聊天平台，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可避免沒人倒垃圾的狀況，增加環境整潔，也可團購增加社區互動。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視覺化顯示網站使用紀錄及會員資料。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75492" y="402013"/>
            <a:ext cx="10263461" cy="43045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20037" y="2529027"/>
              <a:ext cx="7815507" cy="3409493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專題特色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可以事先查詢垃圾車到達時間。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86071" y="639736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583CFCF-61E6-408E-89B7-7412099D2096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B44E203E-316A-4E35-B104-E6E60725BBBB}"/>
              </a:ext>
            </a:extLst>
          </p:cNvPr>
          <p:cNvGrpSpPr/>
          <p:nvPr/>
        </p:nvGrpSpPr>
        <p:grpSpPr>
          <a:xfrm>
            <a:off x="763480" y="1046412"/>
            <a:ext cx="3425405" cy="2103993"/>
            <a:chOff x="179513" y="987574"/>
            <a:chExt cx="3096343" cy="1703244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85965" y="1047916"/>
              <a:ext cx="720004" cy="721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049" t="5132" r="4624" b="7440"/>
            <a:stretch/>
          </p:blipFill>
          <p:spPr>
            <a:xfrm>
              <a:off x="2208665" y="1047882"/>
              <a:ext cx="720004" cy="7212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217078" y="1023717"/>
              <a:ext cx="1001423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179513" y="987574"/>
              <a:ext cx="3096343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68558" y="1829051"/>
              <a:ext cx="537696" cy="76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310817" y="1829051"/>
              <a:ext cx="537696" cy="7665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l="14559" r="14559"/>
            <a:stretch/>
          </p:blipFill>
          <p:spPr>
            <a:xfrm>
              <a:off x="1939682" y="1829051"/>
              <a:ext cx="537698" cy="7665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BF9A7A1-D91D-4FCB-B9B2-C949E5CA7594}"/>
              </a:ext>
            </a:extLst>
          </p:cNvPr>
          <p:cNvGrpSpPr/>
          <p:nvPr/>
        </p:nvGrpSpPr>
        <p:grpSpPr>
          <a:xfrm>
            <a:off x="4425078" y="1029823"/>
            <a:ext cx="2102762" cy="2103993"/>
            <a:chOff x="3391953" y="977429"/>
            <a:chExt cx="1828120" cy="1703244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E372949E-A396-4FD7-B9E1-A5DC3F6F5E19}"/>
                </a:ext>
              </a:extLst>
            </p:cNvPr>
            <p:cNvSpPr/>
            <p:nvPr/>
          </p:nvSpPr>
          <p:spPr>
            <a:xfrm>
              <a:off x="3391953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Google Shape;80;p14">
              <a:extLst>
                <a:ext uri="{FF2B5EF4-FFF2-40B4-BE49-F238E27FC236}">
                  <a16:creationId xmlns:a16="http://schemas.microsoft.com/office/drawing/2014/main" id="{34F8FEEC-0606-42A0-842E-4E6C1FD07135}"/>
                </a:ext>
              </a:extLst>
            </p:cNvPr>
            <p:cNvSpPr txBox="1">
              <a:spLocks/>
            </p:cNvSpPr>
            <p:nvPr/>
          </p:nvSpPr>
          <p:spPr>
            <a:xfrm>
              <a:off x="3396783" y="1047882"/>
              <a:ext cx="1011900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套用技術</a:t>
              </a:r>
            </a:p>
          </p:txBody>
        </p:sp>
        <p:pic>
          <p:nvPicPr>
            <p:cNvPr id="29" name="Google Shape;60;p14">
              <a:extLst>
                <a:ext uri="{FF2B5EF4-FFF2-40B4-BE49-F238E27FC236}">
                  <a16:creationId xmlns:a16="http://schemas.microsoft.com/office/drawing/2014/main" id="{60501F52-1AB4-493D-BC76-706BD4878690}"/>
                </a:ext>
              </a:extLst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58209" y="1090766"/>
              <a:ext cx="727542" cy="727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6701886" y="1056559"/>
            <a:ext cx="2282319" cy="2077258"/>
            <a:chOff x="5269011" y="977429"/>
            <a:chExt cx="1895279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269011" y="1047882"/>
              <a:ext cx="101190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endParaRPr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6188574" y="1132193"/>
                <a:ext cx="727530" cy="7075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BB3343A9-0719-4139-84BB-4831182FD060}"/>
              </a:ext>
            </a:extLst>
          </p:cNvPr>
          <p:cNvGrpSpPr/>
          <p:nvPr/>
        </p:nvGrpSpPr>
        <p:grpSpPr>
          <a:xfrm>
            <a:off x="9081483" y="1063002"/>
            <a:ext cx="2315810" cy="2087403"/>
            <a:chOff x="7164288" y="977429"/>
            <a:chExt cx="1944219" cy="1703244"/>
          </a:xfrm>
        </p:grpSpPr>
        <p:sp>
          <p:nvSpPr>
            <p:cNvPr id="43" name="Google Shape;79;p14">
              <a:extLst>
                <a:ext uri="{FF2B5EF4-FFF2-40B4-BE49-F238E27FC236}">
                  <a16:creationId xmlns:a16="http://schemas.microsoft.com/office/drawing/2014/main" id="{015C5FBE-5120-43CC-B927-1E94A4399F10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雲端儲存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: 圓角 44">
              <a:extLst>
                <a:ext uri="{FF2B5EF4-FFF2-40B4-BE49-F238E27FC236}">
                  <a16:creationId xmlns:a16="http://schemas.microsoft.com/office/drawing/2014/main" id="{822E0811-E2A9-4F23-B6E6-7A32F78E30F3}"/>
                </a:ext>
              </a:extLst>
            </p:cNvPr>
            <p:cNvSpPr/>
            <p:nvPr/>
          </p:nvSpPr>
          <p:spPr>
            <a:xfrm>
              <a:off x="7280387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9E1648E8-501C-4A17-BE58-4B02F437D451}"/>
              </a:ext>
            </a:extLst>
          </p:cNvPr>
          <p:cNvGrpSpPr/>
          <p:nvPr/>
        </p:nvGrpSpPr>
        <p:grpSpPr>
          <a:xfrm>
            <a:off x="763480" y="3375846"/>
            <a:ext cx="3863938" cy="2239677"/>
            <a:chOff x="763480" y="3375846"/>
            <a:chExt cx="3863938" cy="2239677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763480" y="3375846"/>
              <a:ext cx="3863938" cy="2239677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Google Shape;83;p14">
              <a:extLst>
                <a:ext uri="{FF2B5EF4-FFF2-40B4-BE49-F238E27FC236}">
                  <a16:creationId xmlns:a16="http://schemas.microsoft.com/office/drawing/2014/main" id="{DF7DE0DA-55F8-4666-8B58-DBA3176338A7}"/>
                </a:ext>
              </a:extLst>
            </p:cNvPr>
            <p:cNvSpPr txBox="1">
              <a:spLocks/>
            </p:cNvSpPr>
            <p:nvPr/>
          </p:nvSpPr>
          <p:spPr>
            <a:xfrm>
              <a:off x="816905" y="3470533"/>
              <a:ext cx="1424266" cy="625258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其它開發工具與網頁</a:t>
              </a:r>
              <a:r>
                <a:rPr lang="en-US" alt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079670" y="3421625"/>
              <a:ext cx="1024042" cy="9566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995" y="3413339"/>
              <a:ext cx="1024006" cy="956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2CB90CA4-E34B-47C7-BD6A-418743301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317" y="4499219"/>
              <a:ext cx="1175976" cy="1095737"/>
            </a:xfrm>
            <a:prstGeom prst="rect">
              <a:avLst/>
            </a:prstGeom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7850" y="4495961"/>
              <a:ext cx="1085934" cy="101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" name="Google Shape;79;p14">
            <a:extLst>
              <a:ext uri="{FF2B5EF4-FFF2-40B4-BE49-F238E27FC236}">
                <a16:creationId xmlns:a16="http://schemas.microsoft.com/office/drawing/2014/main" id="{87E2E1BA-28F0-4F7E-954B-C06836274B33}"/>
              </a:ext>
            </a:extLst>
          </p:cNvPr>
          <p:cNvSpPr txBox="1"/>
          <p:nvPr/>
        </p:nvSpPr>
        <p:spPr>
          <a:xfrm>
            <a:off x="4812153" y="3476568"/>
            <a:ext cx="1406879" cy="49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後端技術</a:t>
            </a:r>
            <a:endParaRPr b="1" dirty="0">
              <a:solidFill>
                <a:srgbClr val="3B383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80BDC842-A8AC-42F0-BAF4-0D72E35BD418}"/>
              </a:ext>
            </a:extLst>
          </p:cNvPr>
          <p:cNvSpPr/>
          <p:nvPr/>
        </p:nvSpPr>
        <p:spPr>
          <a:xfrm>
            <a:off x="4782696" y="3357656"/>
            <a:ext cx="4201509" cy="225480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8" name="Google Shape;66;p14">
            <a:extLst>
              <a:ext uri="{FF2B5EF4-FFF2-40B4-BE49-F238E27FC236}">
                <a16:creationId xmlns:a16="http://schemas.microsoft.com/office/drawing/2014/main" id="{4324BBD3-DB9E-4099-9397-1C9750BAB69C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t="6709" b="6709"/>
          <a:stretch/>
        </p:blipFill>
        <p:spPr>
          <a:xfrm>
            <a:off x="8127306" y="4455697"/>
            <a:ext cx="754751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67;p14">
            <a:extLst>
              <a:ext uri="{FF2B5EF4-FFF2-40B4-BE49-F238E27FC236}">
                <a16:creationId xmlns:a16="http://schemas.microsoft.com/office/drawing/2014/main" id="{E3BB5395-60FA-445E-BC1D-14BE9ECFB2A7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 l="20129" t="5749" r="20123" b="7668"/>
          <a:stretch/>
        </p:blipFill>
        <p:spPr>
          <a:xfrm>
            <a:off x="8088649" y="3532011"/>
            <a:ext cx="754750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8;p14">
            <a:extLst>
              <a:ext uri="{FF2B5EF4-FFF2-40B4-BE49-F238E27FC236}">
                <a16:creationId xmlns:a16="http://schemas.microsoft.com/office/drawing/2014/main" id="{6A904CBF-D609-443F-974E-F8C192A1806C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029636" y="4455697"/>
            <a:ext cx="1890793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9;p14">
            <a:extLst>
              <a:ext uri="{FF2B5EF4-FFF2-40B4-BE49-F238E27FC236}">
                <a16:creationId xmlns:a16="http://schemas.microsoft.com/office/drawing/2014/main" id="{1E3539EB-DD6C-42B2-A653-76FD6F4CE862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6028610" y="3532004"/>
            <a:ext cx="1891819" cy="747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3FB1F121-1A37-40A5-90F9-A4A23A8418D2}"/>
              </a:ext>
            </a:extLst>
          </p:cNvPr>
          <p:cNvGrpSpPr/>
          <p:nvPr/>
        </p:nvGrpSpPr>
        <p:grpSpPr>
          <a:xfrm>
            <a:off x="4740732" y="2143092"/>
            <a:ext cx="1626540" cy="870495"/>
            <a:chOff x="5294583" y="2277902"/>
            <a:chExt cx="1598325" cy="942944"/>
          </a:xfrm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52FE86E0-8F3F-477D-A544-F59A8E6BEA0D}"/>
                </a:ext>
              </a:extLst>
            </p:cNvPr>
            <p:cNvSpPr/>
            <p:nvPr/>
          </p:nvSpPr>
          <p:spPr>
            <a:xfrm>
              <a:off x="5294583" y="2277902"/>
              <a:ext cx="1598325" cy="94294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8D3267D5-8CC8-4B1F-83FF-0522DBB2AF1F}"/>
                </a:ext>
              </a:extLst>
            </p:cNvPr>
            <p:cNvSpPr txBox="1"/>
            <p:nvPr/>
          </p:nvSpPr>
          <p:spPr>
            <a:xfrm>
              <a:off x="5409870" y="2500318"/>
              <a:ext cx="1452490" cy="523220"/>
            </a:xfrm>
            <a:prstGeom prst="rect">
              <a:avLst/>
            </a:prstGeom>
            <a:noFill/>
            <a:effectLst>
              <a:innerShdw blurRad="63500" dist="50800" dir="16200000">
                <a:prstClr val="black">
                  <a:alpha val="50000"/>
                </a:prst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>
                  <a:solidFill>
                    <a:schemeClr val="bg1"/>
                  </a:solidFill>
                </a:rPr>
                <a:t>SingleR</a:t>
              </a:r>
              <a:endParaRPr lang="zh-TW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9078950" y="3423073"/>
            <a:ext cx="2315810" cy="2087403"/>
            <a:chOff x="7164288" y="977429"/>
            <a:chExt cx="1944219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kumimoji="0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檔案共編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8490" y="1131644"/>
                <a:ext cx="707552" cy="707552"/>
              </a:xfrm>
              <a:prstGeom prst="rect">
                <a:avLst/>
              </a:prstGeom>
            </p:spPr>
          </p:pic>
          <p:pic>
            <p:nvPicPr>
              <p:cNvPr id="67" name="圖片 9">
                <a:extLst>
                  <a:ext uri="{FF2B5EF4-FFF2-40B4-BE49-F238E27FC236}">
                    <a16:creationId xmlns:a16="http://schemas.microsoft.com/office/drawing/2014/main" id="{4AF356D5-D41E-42CF-8D54-A041B565B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4142" y="1968743"/>
                <a:ext cx="1011900" cy="531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8" name="Picture 30" descr="Cloud Services – GCI Support Inc – Cloud Provider">
            <a:extLst>
              <a:ext uri="{FF2B5EF4-FFF2-40B4-BE49-F238E27FC236}">
                <a16:creationId xmlns:a16="http://schemas.microsoft.com/office/drawing/2014/main" id="{D866899F-BDA3-4CB7-A37A-63A5C91D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9" y="1473174"/>
            <a:ext cx="1285309" cy="804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74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50520" y="36576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31302" y="2367635"/>
              <a:ext cx="7756820" cy="3633466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47733" y="59571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4280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310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垃圾服務系統功能與介面設計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200" dirty="0">
                <a:latin typeface="微軟正黑體" pitchFamily="34" charset="-120"/>
                <a:ea typeface="微軟正黑體" pitchFamily="34" charset="-120"/>
              </a:rPr>
              <a:t>PowerBI</a:t>
            </a: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報表製作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4" b="19852"/>
          <a:stretch/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加入團購系統、搜尋現有團購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>
                  <a:latin typeface="微軟正黑體" pitchFamily="34" charset="-120"/>
                  <a:ea typeface="微軟正黑體" pitchFamily="34" charset="-120"/>
                </a:rPr>
                <a:t>第三方金流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D3527A5-6B41-4AD9-B08B-264F86DE24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4" b="12874"/>
          <a:stretch/>
        </p:blipFill>
        <p:spPr>
          <a:xfrm>
            <a:off x="8598872" y="1323742"/>
            <a:ext cx="1848163" cy="1866963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50094" y="58182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3357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19974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介面設計整合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維護資料庫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5443327"/>
            <a:chOff x="4761884" y="944156"/>
            <a:chExt cx="2715541" cy="5443327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8284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戴愷頫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新增倒垃圾服務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聊天室系統及案件總覽頁面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訊息通知系統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5166328"/>
            <a:chOff x="4761884" y="944156"/>
            <a:chExt cx="2715541" cy="5166328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255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搜尋結果繪製至地圖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Google Map(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地圖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</a:t>
              </a:r>
              <a:b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</a:b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/Geocoding(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定址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 API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嫁接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政府開放資料導入資料庫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Power BI</a:t>
              </a: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B0B1823-0586-46FF-A06F-3058349918B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14869"/>
          <a:stretch/>
        </p:blipFill>
        <p:spPr>
          <a:xfrm>
            <a:off x="8590630" y="1315412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489528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27349" y="1699167"/>
            <a:ext cx="4629259" cy="4555645"/>
            <a:chOff x="-228598" y="1772444"/>
            <a:chExt cx="4282441" cy="415536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8598" y="1772444"/>
              <a:ext cx="3285894" cy="398337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0" y="3764130"/>
              <a:ext cx="4053843" cy="2163681"/>
            </a:xfrm>
            <a:prstGeom prst="rect">
              <a:avLst/>
            </a:prstGeom>
          </p:spPr>
        </p:pic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4591376" y="768946"/>
            <a:ext cx="6382327" cy="1228436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3996" y="1077139"/>
              <a:ext cx="968803" cy="751908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26755" y="919962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43319" y="1237502"/>
              <a:ext cx="2933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900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4591376" y="2137240"/>
            <a:ext cx="6382327" cy="1285000"/>
            <a:chOff x="4598926" y="2267131"/>
            <a:chExt cx="6382327" cy="1285000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4"/>
              <a:ext cx="968803" cy="723463"/>
            </a:xfrm>
            <a:prstGeom prst="roundRect">
              <a:avLst>
                <a:gd name="adj" fmla="val 10000"/>
              </a:avLst>
            </a:prstGeom>
            <a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43319" y="2282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4633876" y="3523426"/>
            <a:ext cx="6382327" cy="1531245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968803" cy="666042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29455" y="3667756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3319" y="3978085"/>
              <a:ext cx="229832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en-US" altLang="zh-TW" sz="1400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4633876" y="5178350"/>
            <a:ext cx="6382327" cy="1147721"/>
            <a:chOff x="4629258" y="5325219"/>
            <a:chExt cx="6382327" cy="1147721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2"/>
              <a:ext cx="968803" cy="685122"/>
            </a:xfrm>
            <a:prstGeom prst="roundRect">
              <a:avLst>
                <a:gd name="adj" fmla="val 10000"/>
              </a:avLst>
            </a:prstGeom>
            <a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99203" y="5408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3319" y="5674927"/>
              <a:ext cx="29337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上架與下架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會員資料創建，我不是機器人驗證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239F7A6-E790-467F-8975-BF38AC52D1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5722" y="1807790"/>
            <a:ext cx="8352905" cy="40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599</Words>
  <Application>Microsoft Office PowerPoint</Application>
  <PresentationFormat>寬螢幕</PresentationFormat>
  <Paragraphs>142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微軟正黑體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User</cp:lastModifiedBy>
  <cp:revision>99</cp:revision>
  <dcterms:created xsi:type="dcterms:W3CDTF">2019-07-26T17:07:00Z</dcterms:created>
  <dcterms:modified xsi:type="dcterms:W3CDTF">2021-04-15T07:21:05Z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